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1" r:id="rId5"/>
    <p:sldId id="270" r:id="rId6"/>
    <p:sldId id="269" r:id="rId7"/>
    <p:sldId id="271" r:id="rId8"/>
    <p:sldId id="275" r:id="rId9"/>
    <p:sldId id="272" r:id="rId10"/>
    <p:sldId id="299" r:id="rId11"/>
    <p:sldId id="313" r:id="rId12"/>
    <p:sldId id="317" r:id="rId13"/>
    <p:sldId id="316" r:id="rId14"/>
    <p:sldId id="318" r:id="rId15"/>
    <p:sldId id="319" r:id="rId16"/>
    <p:sldId id="320" r:id="rId17"/>
    <p:sldId id="321" r:id="rId18"/>
    <p:sldId id="322" r:id="rId19"/>
    <p:sldId id="323" r:id="rId20"/>
    <p:sldId id="298" r:id="rId21"/>
    <p:sldId id="324" r:id="rId22"/>
    <p:sldId id="314" r:id="rId23"/>
    <p:sldId id="300" r:id="rId24"/>
    <p:sldId id="315" r:id="rId25"/>
    <p:sldId id="306" r:id="rId26"/>
    <p:sldId id="281" r:id="rId27"/>
    <p:sldId id="282" r:id="rId28"/>
    <p:sldId id="325" r:id="rId29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880" y="-10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591273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>Computer Vision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Displaying single-value pixel images</a:t>
            </a:r>
            <a:endParaRPr dirty="0"/>
          </a:p>
        </p:txBody>
      </p:sp>
      <p:sp>
        <p:nvSpPr>
          <p:cNvPr id="287" name="Shape 28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10406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AU" b="0" dirty="0" err="1">
                <a:latin typeface="Courier"/>
                <a:cs typeface="Courier"/>
              </a:rPr>
              <a:t>matplotlib.pyplot.imshow</a:t>
            </a:r>
            <a:r>
              <a:rPr lang="en-AU" b="0" dirty="0">
                <a:latin typeface="Courier"/>
                <a:cs typeface="Courier"/>
              </a:rPr>
              <a:t>(skimage.color.rgb2grey(cat))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745" y="1899292"/>
            <a:ext cx="4724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73955"/>
      </p:ext>
    </p:extLst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Displaying single-value pixel images</a:t>
            </a:r>
            <a:endParaRPr dirty="0"/>
          </a:p>
        </p:txBody>
      </p:sp>
      <p:sp>
        <p:nvSpPr>
          <p:cNvPr id="287" name="Shape 28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10406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AU" b="0" dirty="0" err="1" smtClean="0">
                <a:latin typeface="Courier"/>
                <a:cs typeface="Courier"/>
              </a:rPr>
              <a:t>matplotlib.pyplot.imshow</a:t>
            </a:r>
            <a:r>
              <a:rPr lang="en-AU" b="0" dirty="0">
                <a:latin typeface="Courier"/>
                <a:cs typeface="Courier"/>
              </a:rPr>
              <a:t>(skimage.color.rgb2grey(cat), </a:t>
            </a:r>
            <a:endParaRPr lang="en-AU" b="0" dirty="0" smtClean="0">
              <a:latin typeface="Courier"/>
              <a:cs typeface="Courier"/>
            </a:endParaRPr>
          </a:p>
          <a:p>
            <a:pPr marL="0" indent="0">
              <a:buClrTx/>
              <a:buSzTx/>
              <a:buNone/>
            </a:pPr>
            <a:r>
              <a:rPr lang="en-AU" b="0" dirty="0">
                <a:latin typeface="Courier"/>
                <a:cs typeface="Courier"/>
              </a:rPr>
              <a:t> </a:t>
            </a:r>
            <a:r>
              <a:rPr lang="en-AU" b="0" dirty="0" smtClean="0">
                <a:latin typeface="Courier"/>
                <a:cs typeface="Courier"/>
              </a:rPr>
              <a:t>                      </a:t>
            </a:r>
            <a:r>
              <a:rPr lang="en-AU" b="0" dirty="0" err="1" smtClean="0">
                <a:latin typeface="Courier"/>
                <a:cs typeface="Courier"/>
              </a:rPr>
              <a:t>cmap</a:t>
            </a:r>
            <a:r>
              <a:rPr lang="en-AU" b="0" dirty="0">
                <a:latin typeface="Courier"/>
                <a:cs typeface="Courier"/>
              </a:rPr>
              <a:t>=</a:t>
            </a:r>
            <a:r>
              <a:rPr lang="en-AU" b="0" dirty="0" err="1">
                <a:latin typeface="Courier"/>
                <a:cs typeface="Courier"/>
              </a:rPr>
              <a:t>matplotlib.pyplot.cm.gray</a:t>
            </a:r>
            <a:r>
              <a:rPr lang="en-AU" b="0" dirty="0">
                <a:latin typeface="Courier"/>
                <a:cs typeface="Courier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522" y="1918984"/>
            <a:ext cx="4724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17356"/>
      </p:ext>
    </p:extLst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sz="7200" dirty="0" smtClean="0"/>
              <a:t>Blurring and </a:t>
            </a:r>
            <a:r>
              <a:rPr lang="en-AU" sz="7200" dirty="0" err="1" smtClean="0"/>
              <a:t>thresholding</a:t>
            </a:r>
            <a:endParaRPr sz="7200" dirty="0"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209177275"/>
      </p:ext>
    </p:extLst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noise and blurring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2452981"/>
          </a:xfrm>
        </p:spPr>
        <p:txBody>
          <a:bodyPr/>
          <a:lstStyle/>
          <a:p>
            <a:r>
              <a:rPr lang="en-US" b="0" dirty="0" smtClean="0">
                <a:latin typeface="+mn-lt"/>
              </a:rPr>
              <a:t>The edge of an object will still be an edge even if blurred</a:t>
            </a:r>
          </a:p>
          <a:p>
            <a:pPr lvl="1"/>
            <a:r>
              <a:rPr lang="en-US" b="0" dirty="0" smtClean="0">
                <a:latin typeface="+mn-lt"/>
              </a:rPr>
              <a:t>A smudge on an object will </a:t>
            </a:r>
            <a:r>
              <a:rPr lang="en-US" b="0" i="1" dirty="0" smtClean="0">
                <a:latin typeface="+mn-lt"/>
              </a:rPr>
              <a:t>disappear</a:t>
            </a:r>
            <a:r>
              <a:rPr lang="en-US" b="0" dirty="0" smtClean="0">
                <a:latin typeface="+mn-lt"/>
              </a:rPr>
              <a:t> when blurred</a:t>
            </a:r>
          </a:p>
          <a:p>
            <a:r>
              <a:rPr lang="en-US" b="0" dirty="0" smtClean="0">
                <a:latin typeface="+mn-lt"/>
              </a:rPr>
              <a:t>Replace each point with the mean or median of the nearby region</a:t>
            </a:r>
          </a:p>
          <a:p>
            <a:endParaRPr lang="en-US" b="0" dirty="0">
              <a:latin typeface="+mn-lt"/>
            </a:endParaRPr>
          </a:p>
          <a:p>
            <a:pPr marL="40639" indent="0">
              <a:buNone/>
            </a:pPr>
            <a:r>
              <a:rPr lang="en-US" b="0" dirty="0" err="1" smtClean="0">
                <a:latin typeface="Courier"/>
                <a:cs typeface="Courier"/>
              </a:rPr>
              <a:t>skimage.filters.rank.median</a:t>
            </a:r>
            <a:r>
              <a:rPr lang="en-US" b="0" dirty="0" smtClean="0">
                <a:latin typeface="Courier"/>
                <a:cs typeface="Courier"/>
              </a:rPr>
              <a:t>(coins,</a:t>
            </a:r>
          </a:p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                          </a:t>
            </a:r>
            <a:r>
              <a:rPr lang="en-US" b="0" dirty="0" err="1" smtClean="0">
                <a:latin typeface="Courier"/>
                <a:cs typeface="Courier"/>
              </a:rPr>
              <a:t>skimage.morphology.disk</a:t>
            </a:r>
            <a:r>
              <a:rPr lang="en-US" b="0" dirty="0" smtClean="0">
                <a:latin typeface="Courier"/>
                <a:cs typeface="Courier"/>
              </a:rPr>
              <a:t>(8))</a:t>
            </a:r>
          </a:p>
          <a:p>
            <a:pPr marL="40639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37" y="2923770"/>
            <a:ext cx="3003690" cy="2402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519" y="2799717"/>
            <a:ext cx="3171064" cy="253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77542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Simple thresholds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448682"/>
          </a:xfrm>
        </p:spPr>
        <p:txBody>
          <a:bodyPr/>
          <a:lstStyle/>
          <a:p>
            <a:r>
              <a:rPr lang="en-US" dirty="0" smtClean="0"/>
              <a:t>Bright = 255, Dark = 0</a:t>
            </a:r>
          </a:p>
          <a:p>
            <a:pPr lvl="1"/>
            <a:r>
              <a:rPr lang="en-US" dirty="0" smtClean="0"/>
              <a:t>Can use the </a:t>
            </a:r>
            <a:r>
              <a:rPr lang="en-US" dirty="0" err="1" smtClean="0"/>
              <a:t>numpy</a:t>
            </a:r>
            <a:r>
              <a:rPr lang="en-US" dirty="0" smtClean="0"/>
              <a:t> array scalar comparison trick</a:t>
            </a:r>
          </a:p>
          <a:p>
            <a:pPr marL="40639" indent="0">
              <a:buNone/>
            </a:pPr>
            <a:r>
              <a:rPr lang="en-US" b="0" dirty="0" err="1">
                <a:latin typeface="Courier"/>
                <a:cs typeface="Courier"/>
              </a:rPr>
              <a:t>matplotlib.pyplot.imshow</a:t>
            </a:r>
            <a:r>
              <a:rPr lang="en-US" b="0" dirty="0">
                <a:latin typeface="Courier"/>
                <a:cs typeface="Courier"/>
              </a:rPr>
              <a:t>(</a:t>
            </a:r>
            <a:r>
              <a:rPr lang="en-US" b="0" dirty="0" err="1">
                <a:latin typeface="Courier"/>
                <a:cs typeface="Courier"/>
              </a:rPr>
              <a:t>coin_blur</a:t>
            </a:r>
            <a:r>
              <a:rPr lang="en-US" b="0" dirty="0">
                <a:latin typeface="Courier"/>
                <a:cs typeface="Courier"/>
              </a:rPr>
              <a:t> &gt; 120, </a:t>
            </a:r>
            <a:r>
              <a:rPr lang="en-US" b="0" dirty="0" smtClean="0">
                <a:latin typeface="Courier"/>
                <a:cs typeface="Courier"/>
              </a:rPr>
              <a:t>   </a:t>
            </a:r>
          </a:p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                       </a:t>
            </a:r>
            <a:r>
              <a:rPr lang="en-US" b="0" dirty="0" err="1" smtClean="0">
                <a:latin typeface="Courier"/>
                <a:cs typeface="Courier"/>
              </a:rPr>
              <a:t>cmap</a:t>
            </a:r>
            <a:r>
              <a:rPr lang="en-US" b="0" dirty="0">
                <a:latin typeface="Courier"/>
                <a:cs typeface="Courier"/>
              </a:rPr>
              <a:t>=</a:t>
            </a:r>
            <a:r>
              <a:rPr lang="en-US" b="0" dirty="0" err="1">
                <a:latin typeface="Courier"/>
                <a:cs typeface="Courier"/>
              </a:rPr>
              <a:t>matplotlib.pyplot.cm.gray</a:t>
            </a:r>
            <a:r>
              <a:rPr lang="en-US" b="0" dirty="0">
                <a:latin typeface="Courier"/>
                <a:cs typeface="Courier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558" y="2539286"/>
            <a:ext cx="3398143" cy="2718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92" y="2678130"/>
            <a:ext cx="3171064" cy="253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0130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Adaptive thresholds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2728670"/>
          </a:xfrm>
        </p:spPr>
        <p:txBody>
          <a:bodyPr/>
          <a:lstStyle/>
          <a:p>
            <a:r>
              <a:rPr lang="en-US" dirty="0" smtClean="0"/>
              <a:t>Threshold is mean of local region</a:t>
            </a:r>
          </a:p>
          <a:p>
            <a:pPr lvl="1"/>
            <a:r>
              <a:rPr lang="en-US" dirty="0" smtClean="0"/>
              <a:t>“Local region size” = odd number at least half as big as the features you are looking for </a:t>
            </a:r>
          </a:p>
          <a:p>
            <a:pPr marL="40639" indent="0">
              <a:buNone/>
            </a:pPr>
            <a:r>
              <a:rPr lang="en-US" b="0" dirty="0" err="1" smtClean="0">
                <a:latin typeface="Courier"/>
                <a:cs typeface="Courier"/>
              </a:rPr>
              <a:t>skimage.filters.threshold_adaptive</a:t>
            </a:r>
            <a:r>
              <a:rPr lang="en-US" b="0" dirty="0" smtClean="0">
                <a:latin typeface="Courier"/>
                <a:cs typeface="Courier"/>
              </a:rPr>
              <a:t>(</a:t>
            </a:r>
            <a:r>
              <a:rPr lang="en-US" b="0" dirty="0" err="1" smtClean="0">
                <a:latin typeface="Courier"/>
                <a:cs typeface="Courier"/>
              </a:rPr>
              <a:t>coin_blur</a:t>
            </a:r>
            <a:r>
              <a:rPr lang="en-US" b="0" dirty="0">
                <a:latin typeface="Courier"/>
                <a:cs typeface="Courier"/>
              </a:rPr>
              <a:t>, 301</a:t>
            </a:r>
            <a:r>
              <a:rPr lang="en-US" b="0" dirty="0" smtClean="0">
                <a:latin typeface="Courier"/>
                <a:cs typeface="Courier"/>
              </a:rPr>
              <a:t>)</a:t>
            </a:r>
          </a:p>
          <a:p>
            <a:pPr marL="40639" indent="0">
              <a:buNone/>
            </a:pPr>
            <a:r>
              <a:rPr lang="en-US" dirty="0" smtClean="0">
                <a:cs typeface="Courier"/>
              </a:rPr>
              <a:t>Creates a </a:t>
            </a:r>
            <a:r>
              <a:rPr lang="en-US" i="1" dirty="0" smtClean="0">
                <a:cs typeface="Courier"/>
              </a:rPr>
              <a:t>mask</a:t>
            </a:r>
            <a:r>
              <a:rPr lang="en-US" dirty="0" smtClean="0">
                <a:cs typeface="Courier"/>
              </a:rPr>
              <a:t> (True/False pixels)</a:t>
            </a:r>
            <a:endParaRPr lang="en-US" dirty="0"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62" t="631" r="762" b="631"/>
          <a:stretch/>
        </p:blipFill>
        <p:spPr>
          <a:xfrm>
            <a:off x="5297292" y="2547845"/>
            <a:ext cx="3384000" cy="27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31133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Testing out a mask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copy = </a:t>
            </a:r>
            <a:r>
              <a:rPr lang="en-US" b="0" dirty="0" err="1" smtClean="0">
                <a:latin typeface="Courier"/>
                <a:cs typeface="Courier"/>
              </a:rPr>
              <a:t>original_image.copy</a:t>
            </a:r>
            <a:r>
              <a:rPr lang="en-US" b="0" dirty="0" smtClean="0">
                <a:latin typeface="Courier"/>
                <a:cs typeface="Courier"/>
              </a:rPr>
              <a:t>()</a:t>
            </a:r>
          </a:p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copy[</a:t>
            </a:r>
            <a:r>
              <a:rPr lang="en-US" b="0" dirty="0" err="1" smtClean="0">
                <a:latin typeface="Courier"/>
                <a:cs typeface="Courier"/>
              </a:rPr>
              <a:t>thresholded_mask</a:t>
            </a:r>
            <a:r>
              <a:rPr lang="en-US" b="0" dirty="0" smtClean="0">
                <a:latin typeface="Courier"/>
                <a:cs typeface="Courier"/>
              </a:rPr>
              <a:t> == False] = (0,0,0)</a:t>
            </a:r>
            <a:endParaRPr lang="en-US" b="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709" y="1948522"/>
            <a:ext cx="4356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65552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Getting rid of small connections and small objects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533363" cy="2836977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+mn-lt"/>
              </a:rPr>
              <a:t>Try </a:t>
            </a:r>
            <a:r>
              <a:rPr lang="en-US" b="0" dirty="0" err="1" smtClean="0">
                <a:latin typeface="Courier"/>
                <a:cs typeface="Courier"/>
              </a:rPr>
              <a:t>skimage.morphology.erosion</a:t>
            </a:r>
            <a:r>
              <a:rPr lang="en-US" b="0" dirty="0" smtClean="0">
                <a:latin typeface="Courier"/>
                <a:cs typeface="Courier"/>
              </a:rPr>
              <a:t>()</a:t>
            </a:r>
            <a:r>
              <a:rPr lang="en-US" dirty="0" smtClean="0"/>
              <a:t> </a:t>
            </a:r>
            <a:r>
              <a:rPr lang="en-US" b="0" dirty="0" smtClean="0">
                <a:latin typeface="+mn-lt"/>
              </a:rPr>
              <a:t>a few times</a:t>
            </a:r>
          </a:p>
          <a:p>
            <a:pPr marL="40639" indent="0">
              <a:buNone/>
            </a:pPr>
            <a:r>
              <a:rPr lang="en-US" b="0" dirty="0" smtClean="0">
                <a:latin typeface="+mn-lt"/>
              </a:rPr>
              <a:t>(Works on </a:t>
            </a:r>
            <a:r>
              <a:rPr lang="en-US" b="0" dirty="0" err="1" smtClean="0">
                <a:latin typeface="+mn-lt"/>
              </a:rPr>
              <a:t>greyscale</a:t>
            </a:r>
            <a:r>
              <a:rPr lang="en-US" b="0" dirty="0" smtClean="0">
                <a:latin typeface="+mn-lt"/>
              </a:rPr>
              <a:t> images)</a:t>
            </a:r>
          </a:p>
          <a:p>
            <a:r>
              <a:rPr lang="en-US" b="0" dirty="0" smtClean="0">
                <a:latin typeface="+mn-lt"/>
              </a:rPr>
              <a:t>Sets pixels to the minimum in their </a:t>
            </a:r>
            <a:r>
              <a:rPr lang="en-US" b="0" dirty="0" err="1" smtClean="0">
                <a:latin typeface="+mn-lt"/>
              </a:rPr>
              <a:t>neighbourhood</a:t>
            </a:r>
            <a:endParaRPr lang="en-US" b="0" dirty="0">
              <a:latin typeface="+mn-lt"/>
            </a:endParaRPr>
          </a:p>
          <a:p>
            <a:pPr marL="40639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963605"/>
            <a:ext cx="4356100" cy="323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7178" y="4371608"/>
            <a:ext cx="5781994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1800" b="0" dirty="0" smtClean="0">
                <a:latin typeface="+mn-lt"/>
                <a:cs typeface="Courier"/>
              </a:rPr>
              <a:t>Also try</a:t>
            </a:r>
          </a:p>
          <a:p>
            <a:r>
              <a:rPr lang="en-US" sz="1800" b="0" dirty="0" err="1" smtClean="0">
                <a:latin typeface="Courier"/>
                <a:cs typeface="Courier"/>
              </a:rPr>
              <a:t>skimage.morphology.remove_small_objects</a:t>
            </a:r>
            <a:r>
              <a:rPr lang="en-US" sz="1800" b="0" dirty="0" smtClean="0">
                <a:latin typeface="Courier"/>
                <a:cs typeface="Courier"/>
              </a:rPr>
              <a:t>()</a:t>
            </a:r>
            <a:endParaRPr lang="en-US" sz="1800" dirty="0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96665955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sz="7200" dirty="0" smtClean="0"/>
              <a:t>Segmentation</a:t>
            </a:r>
            <a:endParaRPr sz="7200" dirty="0"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153100770"/>
      </p:ext>
    </p:extLst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Labeling and counting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2226521"/>
          </a:xfrm>
        </p:spPr>
        <p:txBody>
          <a:bodyPr/>
          <a:lstStyle/>
          <a:p>
            <a:r>
              <a:rPr lang="en-US" dirty="0" smtClean="0"/>
              <a:t>Assign a number to each pixel with the value “True”</a:t>
            </a:r>
          </a:p>
          <a:p>
            <a:r>
              <a:rPr lang="en-US" dirty="0" smtClean="0"/>
              <a:t>If two pixels are adjacent and both “True” then they both get the same number</a:t>
            </a:r>
          </a:p>
          <a:p>
            <a:endParaRPr lang="en-US" dirty="0"/>
          </a:p>
          <a:p>
            <a:pPr marL="40639" indent="0">
              <a:buNone/>
            </a:pPr>
            <a:r>
              <a:rPr lang="en-US" b="0" dirty="0" err="1" smtClean="0">
                <a:latin typeface="Courier"/>
                <a:cs typeface="Courier"/>
              </a:rPr>
              <a:t>label_array</a:t>
            </a:r>
            <a:r>
              <a:rPr lang="en-US" b="0" dirty="0" smtClean="0">
                <a:latin typeface="Courier"/>
                <a:cs typeface="Courier"/>
              </a:rPr>
              <a:t> = </a:t>
            </a:r>
            <a:r>
              <a:rPr lang="en-US" b="0" dirty="0" err="1" smtClean="0">
                <a:latin typeface="Courier"/>
                <a:cs typeface="Courier"/>
              </a:rPr>
              <a:t>skimage.morphology.label</a:t>
            </a:r>
            <a:r>
              <a:rPr lang="en-US" b="0" dirty="0" smtClean="0">
                <a:latin typeface="Courier"/>
                <a:cs typeface="Courier"/>
              </a:rPr>
              <a:t>(</a:t>
            </a:r>
            <a:r>
              <a:rPr lang="en-US" b="0" dirty="0" err="1" smtClean="0">
                <a:latin typeface="Courier"/>
                <a:cs typeface="Courier"/>
              </a:rPr>
              <a:t>binary_image</a:t>
            </a:r>
            <a:r>
              <a:rPr lang="en-US" b="0" dirty="0" smtClean="0">
                <a:latin typeface="Courier"/>
                <a:cs typeface="Courier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"/>
                <a:cs typeface="Courier"/>
              </a:rPr>
              <a:t>print </a:t>
            </a:r>
            <a:r>
              <a:rPr lang="en-US" b="0" dirty="0" err="1">
                <a:latin typeface="Courier"/>
                <a:cs typeface="Courier"/>
              </a:rPr>
              <a:t>numpy.unique</a:t>
            </a:r>
            <a:r>
              <a:rPr lang="en-US" b="0" dirty="0">
                <a:latin typeface="Courier"/>
                <a:cs typeface="Courier"/>
              </a:rPr>
              <a:t>(</a:t>
            </a:r>
            <a:r>
              <a:rPr lang="en-US" b="0" dirty="0" err="1">
                <a:latin typeface="Courier"/>
                <a:cs typeface="Courier"/>
              </a:rPr>
              <a:t>label_array</a:t>
            </a:r>
            <a:r>
              <a:rPr lang="en-US" b="0" dirty="0" smtClean="0">
                <a:latin typeface="Courier"/>
                <a:cs typeface="Courier"/>
              </a:rPr>
              <a:t>)</a:t>
            </a:r>
          </a:p>
          <a:p>
            <a:pPr marL="40639" indent="0">
              <a:buNone/>
            </a:pPr>
            <a:r>
              <a:rPr lang="en-US" dirty="0" smtClean="0">
                <a:latin typeface="Courier"/>
                <a:cs typeface="Courier"/>
              </a:rPr>
              <a:t>[0 1 2 3 4 5 6 7 8 9 10 11 12 13</a:t>
            </a:r>
          </a:p>
          <a:p>
            <a:pPr marL="40639" indent="0">
              <a:buNone/>
            </a:pPr>
            <a:r>
              <a:rPr lang="en-US" dirty="0" smtClean="0">
                <a:latin typeface="Courier"/>
                <a:cs typeface="Courier"/>
              </a:rPr>
              <a:t>14 15 16 17 18 19 20 21 22 23 24 25] </a:t>
            </a:r>
          </a:p>
          <a:p>
            <a:pPr marL="40639" indent="0">
              <a:buNone/>
            </a:pPr>
            <a:endParaRPr lang="en-US" b="0" dirty="0">
              <a:latin typeface="Courier"/>
              <a:cs typeface="Courier"/>
            </a:endParaRPr>
          </a:p>
          <a:p>
            <a:pPr marL="40639" indent="0">
              <a:buNone/>
            </a:pPr>
            <a:endParaRPr lang="en-US" b="0" dirty="0" smtClean="0">
              <a:latin typeface="Courier"/>
              <a:cs typeface="Courier"/>
            </a:endParaRPr>
          </a:p>
          <a:p>
            <a:pPr marL="40639" indent="0">
              <a:buNone/>
            </a:pPr>
            <a:r>
              <a:rPr lang="en-US" b="0" dirty="0" err="1">
                <a:latin typeface="Courier"/>
                <a:cs typeface="Courier"/>
              </a:rPr>
              <a:t>matplotlib.pyplot.imshow</a:t>
            </a:r>
            <a:r>
              <a:rPr lang="en-US" b="0" dirty="0">
                <a:latin typeface="Courier"/>
                <a:cs typeface="Courier"/>
              </a:rPr>
              <a:t>(</a:t>
            </a:r>
            <a:r>
              <a:rPr lang="en-US" b="0" dirty="0" err="1">
                <a:latin typeface="Courier"/>
                <a:cs typeface="Courier"/>
              </a:rPr>
              <a:t>label_array</a:t>
            </a:r>
            <a:r>
              <a:rPr lang="en-US" b="0" dirty="0">
                <a:latin typeface="Courier"/>
                <a:cs typeface="Courier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135" y="2619596"/>
            <a:ext cx="3299940" cy="263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39628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lang="en-AU" dirty="0" smtClean="0"/>
              <a:t>Typical Computer Vision Applications</a:t>
            </a:r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lang="en-AU" dirty="0" smtClean="0"/>
              <a:t>Acquiring</a:t>
            </a:r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lang="en-AU" dirty="0" smtClean="0"/>
              <a:t>Pre-processing</a:t>
            </a:r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lang="en-AU" dirty="0" smtClean="0"/>
              <a:t>Blurring and thresholds</a:t>
            </a:r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lang="en-AU" dirty="0" smtClean="0"/>
              <a:t>Segmentation</a:t>
            </a:r>
            <a:endParaRPr lang="en-AU" dirty="0"/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lang="en-AU" dirty="0" smtClean="0"/>
              <a:t>Feature extraction: edges, corners and blobs</a:t>
            </a:r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lang="en-AU" dirty="0" smtClean="0"/>
              <a:t>Motion detection</a:t>
            </a:r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endParaRPr lang="en-AU" dirty="0" smtClean="0"/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endParaRPr lang="en-AU" dirty="0" smtClean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sz="7200" dirty="0" smtClean="0"/>
              <a:t>Feature detection: edges, corners and blobs</a:t>
            </a:r>
            <a:endParaRPr sz="7200" dirty="0"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157026145"/>
      </p:ext>
    </p:extLst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we care about feature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blur + erode + threshold doesn’t work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Try edge detection + in-fill</a:t>
            </a:r>
          </a:p>
          <a:p>
            <a:r>
              <a:rPr lang="en-US" dirty="0" smtClean="0"/>
              <a:t>Areas of text have lots of corners</a:t>
            </a:r>
          </a:p>
          <a:p>
            <a:r>
              <a:rPr lang="en-US" dirty="0" smtClean="0"/>
              <a:t>Features can be used in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14666"/>
      </p:ext>
    </p:extLst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How to detect edges?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/>
              <a:t>Many names for the same thing:</a:t>
            </a:r>
          </a:p>
          <a:p>
            <a:r>
              <a:rPr lang="en-US" dirty="0" smtClean="0"/>
              <a:t>Differential</a:t>
            </a:r>
          </a:p>
          <a:p>
            <a:r>
              <a:rPr lang="en-US" dirty="0" smtClean="0"/>
              <a:t>Gradient</a:t>
            </a:r>
          </a:p>
          <a:p>
            <a:r>
              <a:rPr lang="en-US" dirty="0" smtClean="0"/>
              <a:t>Difference between adjacent pixel values</a:t>
            </a:r>
          </a:p>
          <a:p>
            <a:r>
              <a:rPr lang="en-US" dirty="0" smtClean="0"/>
              <a:t>Directional change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53080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Which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4326608" cy="2364366"/>
          </a:xfrm>
        </p:spPr>
        <p:txBody>
          <a:bodyPr/>
          <a:lstStyle/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9363075" cy="435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03373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Common edge detection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Canny (more accurate)</a:t>
            </a:r>
          </a:p>
          <a:p>
            <a:pPr lvl="1"/>
            <a:r>
              <a:rPr lang="en-US" b="0" dirty="0" err="1" smtClean="0">
                <a:latin typeface="Courier"/>
                <a:cs typeface="Courier"/>
              </a:rPr>
              <a:t>skimage.feature.canny</a:t>
            </a:r>
            <a:r>
              <a:rPr lang="en-US" b="0" dirty="0" smtClean="0">
                <a:latin typeface="Courier"/>
                <a:cs typeface="Courier"/>
              </a:rPr>
              <a:t>()</a:t>
            </a:r>
          </a:p>
          <a:p>
            <a:r>
              <a:rPr lang="en-US" dirty="0" err="1" smtClean="0"/>
              <a:t>Sobel</a:t>
            </a:r>
            <a:r>
              <a:rPr lang="en-US" dirty="0" smtClean="0"/>
              <a:t> (faster)</a:t>
            </a:r>
          </a:p>
          <a:p>
            <a:pPr lvl="1"/>
            <a:r>
              <a:rPr lang="en-US" b="0" dirty="0" err="1" smtClean="0">
                <a:latin typeface="Courier"/>
                <a:cs typeface="Courier"/>
              </a:rPr>
              <a:t>skimage.filters.sobel</a:t>
            </a:r>
            <a:r>
              <a:rPr lang="en-US" b="0" dirty="0" smtClean="0">
                <a:latin typeface="Courier"/>
                <a:cs typeface="Courier"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04453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In-fill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 smtClean="0">
                <a:latin typeface="Courier"/>
                <a:cs typeface="Courier"/>
              </a:rPr>
              <a:t>scipy.ndimage</a:t>
            </a:r>
            <a:r>
              <a:rPr lang="en-US" b="0" dirty="0" err="1" smtClean="0">
                <a:latin typeface="Courier"/>
                <a:cs typeface="Courier"/>
              </a:rPr>
              <a:t>.binary_fill_holes</a:t>
            </a:r>
            <a:r>
              <a:rPr lang="en-US" b="0" dirty="0" smtClean="0">
                <a:latin typeface="Courier"/>
                <a:cs typeface="Courier"/>
              </a:rPr>
              <a:t>()</a:t>
            </a:r>
            <a:endParaRPr lang="en-US" b="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93367679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Motion detection</a:t>
            </a:r>
            <a:endParaRPr dirty="0"/>
          </a:p>
        </p:txBody>
      </p:sp>
      <p:sp>
        <p:nvSpPr>
          <p:cNvPr id="356" name="Shape 35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04443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Has my cat moved?</a:t>
            </a:r>
            <a:endParaRPr dirty="0"/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54229"/>
          </a:xfrm>
          <a:prstGeom prst="rect">
            <a:avLst/>
          </a:prstGeom>
        </p:spPr>
        <p:txBody>
          <a:bodyPr/>
          <a:lstStyle/>
          <a:p>
            <a:pPr marL="342900" indent="-342900">
              <a:buClrTx/>
              <a:buSzTx/>
            </a:pPr>
            <a:r>
              <a:rPr lang="en-AU" dirty="0" smtClean="0"/>
              <a:t>If yes, many pixels will have changed</a:t>
            </a:r>
          </a:p>
          <a:p>
            <a:pPr marL="342900" indent="-342900">
              <a:buClrTx/>
              <a:buSzTx/>
            </a:pPr>
            <a:endParaRPr dirty="0"/>
          </a:p>
        </p:txBody>
      </p:sp>
      <p:pic>
        <p:nvPicPr>
          <p:cNvPr id="2" name="Picture 1" descr="ca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226" y="1851061"/>
            <a:ext cx="1962649" cy="2943974"/>
          </a:xfrm>
          <a:prstGeom prst="rect">
            <a:avLst/>
          </a:prstGeom>
        </p:spPr>
      </p:pic>
      <p:pic>
        <p:nvPicPr>
          <p:cNvPr id="3" name="Picture 2" descr="cat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8905"/>
            <a:ext cx="1841052" cy="29056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Comparing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 smtClean="0">
                <a:latin typeface="Courier"/>
                <a:cs typeface="Courier"/>
              </a:rPr>
              <a:t>skimage.measure.compare_mse</a:t>
            </a:r>
            <a:r>
              <a:rPr lang="en-US" b="0" dirty="0" smtClean="0">
                <a:latin typeface="Courier"/>
                <a:cs typeface="Courier"/>
              </a:rPr>
              <a:t>(im1, im2)</a:t>
            </a:r>
          </a:p>
          <a:p>
            <a:pPr lvl="1"/>
            <a:r>
              <a:rPr lang="en-US" dirty="0" smtClean="0"/>
              <a:t>Compare pixel-by-pixel</a:t>
            </a:r>
          </a:p>
          <a:p>
            <a:endParaRPr lang="en-US" dirty="0" smtClean="0"/>
          </a:p>
          <a:p>
            <a:r>
              <a:rPr lang="en-US" b="0" dirty="0" err="1" smtClean="0">
                <a:latin typeface="Courier"/>
                <a:cs typeface="Courier"/>
              </a:rPr>
              <a:t>skimage.measure.compare_ssim</a:t>
            </a:r>
            <a:r>
              <a:rPr lang="en-US" b="0" dirty="0" smtClean="0">
                <a:latin typeface="Courier"/>
                <a:cs typeface="Courier"/>
              </a:rPr>
              <a:t>(im1, im2)</a:t>
            </a:r>
          </a:p>
          <a:p>
            <a:pPr lvl="1"/>
            <a:r>
              <a:rPr lang="en-US" dirty="0" smtClean="0"/>
              <a:t>Compare structural similarity</a:t>
            </a:r>
          </a:p>
          <a:p>
            <a:pPr lvl="1"/>
            <a:r>
              <a:rPr lang="en-US" dirty="0" smtClean="0"/>
              <a:t>Compares corners and edges</a:t>
            </a:r>
          </a:p>
          <a:p>
            <a:pPr lvl="1"/>
            <a:r>
              <a:rPr lang="en-US" dirty="0" smtClean="0"/>
              <a:t>Copes with noise and brightness changes</a:t>
            </a:r>
          </a:p>
          <a:p>
            <a:pPr lvl="1"/>
            <a:endParaRPr lang="en-US" dirty="0"/>
          </a:p>
          <a:p>
            <a:r>
              <a:rPr lang="en-US" b="0" dirty="0" smtClean="0">
                <a:latin typeface="Courier"/>
                <a:cs typeface="Courier"/>
              </a:rPr>
              <a:t>im1 – im2 != 0</a:t>
            </a:r>
          </a:p>
          <a:p>
            <a:pPr lvl="1"/>
            <a:r>
              <a:rPr lang="en-US" dirty="0" smtClean="0"/>
              <a:t>Creates a mask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1571333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Typical Computer Vision Applications</a:t>
            </a: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0285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Some projects </a:t>
            </a:r>
            <a:endParaRPr dirty="0"/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6626401" cy="3928448"/>
          </a:xfrm>
          <a:prstGeom prst="rect">
            <a:avLst/>
          </a:prstGeom>
        </p:spPr>
        <p:txBody>
          <a:bodyPr/>
          <a:lstStyle/>
          <a:p>
            <a:pPr marL="342900" indent="-342900">
              <a:buClrTx/>
              <a:buSzTx/>
            </a:pPr>
            <a:r>
              <a:rPr lang="en-AU" b="0" dirty="0" err="1" smtClean="0">
                <a:latin typeface="+mn-lt"/>
              </a:rPr>
              <a:t>Suncorp</a:t>
            </a:r>
            <a:r>
              <a:rPr lang="en-AU" b="0" dirty="0" smtClean="0">
                <a:latin typeface="+mn-lt"/>
              </a:rPr>
              <a:t> wanted to know if their home insurance customers had a swimming pool</a:t>
            </a: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Satellite imagery + home address + large blue rectangle</a:t>
            </a:r>
          </a:p>
          <a:p>
            <a:pPr marL="342900" indent="-342900">
              <a:buClrTx/>
              <a:buSzTx/>
            </a:pPr>
            <a:r>
              <a:rPr lang="en-AU" b="0" dirty="0" smtClean="0">
                <a:latin typeface="+mn-lt"/>
              </a:rPr>
              <a:t>A rubber parts manufacturer wanted to count the number of O-rings they were sending out in each order</a:t>
            </a: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Photograph + image segmentation</a:t>
            </a:r>
          </a:p>
          <a:p>
            <a:pPr marL="342900" indent="-342900">
              <a:buClrTx/>
              <a:buSzTx/>
            </a:pPr>
            <a:r>
              <a:rPr lang="en-AU" b="0" dirty="0" smtClean="0">
                <a:latin typeface="+mn-lt"/>
              </a:rPr>
              <a:t>NSW Roads want to read car number plates</a:t>
            </a: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Carefully placed traffic cam + character matching</a:t>
            </a:r>
          </a:p>
          <a:p>
            <a:pPr marL="146051" lvl="1" indent="0">
              <a:buClrTx/>
              <a:buSzTx/>
              <a:buNone/>
            </a:pPr>
            <a:endParaRPr b="0" dirty="0">
              <a:latin typeface="+mn-lt"/>
            </a:endParaRPr>
          </a:p>
          <a:p>
            <a:pPr marL="0" indent="0">
              <a:buClrTx/>
              <a:buSzTx/>
              <a:buFontTx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933" y="1086351"/>
            <a:ext cx="1849591" cy="17615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858" y="2847866"/>
            <a:ext cx="2472411" cy="18543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3335" t="75321" r="33209" b="7561"/>
          <a:stretch/>
        </p:blipFill>
        <p:spPr>
          <a:xfrm>
            <a:off x="4493020" y="4348713"/>
            <a:ext cx="2160000" cy="900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Acquisition</a:t>
            </a:r>
            <a:endParaRPr dirty="0"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04443"/>
          </a:xfrm>
          <a:prstGeom prst="rect">
            <a:avLst/>
          </a:prstGeom>
        </p:spPr>
        <p:txBody>
          <a:bodyPr/>
          <a:lstStyle/>
          <a:p>
            <a:r>
              <a:rPr lang="en-AU" dirty="0" err="1" smtClean="0"/>
              <a:t>skimage.io.imread</a:t>
            </a:r>
            <a:r>
              <a:rPr lang="en-AU" dirty="0" smtClean="0"/>
              <a:t>(</a:t>
            </a:r>
            <a:r>
              <a:rPr lang="en-AU" i="1" dirty="0" smtClean="0"/>
              <a:t>filename</a:t>
            </a:r>
            <a:r>
              <a:rPr lang="en-AU" dirty="0" smtClean="0"/>
              <a:t>)</a:t>
            </a:r>
            <a:endParaRPr dirty="0"/>
          </a:p>
        </p:txBody>
      </p:sp>
      <p:sp>
        <p:nvSpPr>
          <p:cNvPr id="261" name="Shape 261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3496664"/>
          </a:xfrm>
          <a:prstGeom prst="rect">
            <a:avLst/>
          </a:prstGeom>
        </p:spPr>
        <p:txBody>
          <a:bodyPr/>
          <a:lstStyle/>
          <a:p>
            <a:pPr marL="342900" indent="-342900">
              <a:buClrTx/>
              <a:buSzTx/>
            </a:pPr>
            <a:r>
              <a:rPr lang="en-AU" b="0" dirty="0" smtClean="0">
                <a:latin typeface="+mn-lt"/>
              </a:rPr>
              <a:t>No standard image format in Python</a:t>
            </a: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All libraries have some way of reading a JPEG</a:t>
            </a: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Some libraries include “capture from camera”, “frame from video”</a:t>
            </a: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Internally stored as a stream of bytes</a:t>
            </a:r>
          </a:p>
          <a:p>
            <a:pPr marL="342900" indent="-342900">
              <a:buClrTx/>
              <a:buSzTx/>
            </a:pPr>
            <a:r>
              <a:rPr lang="en-AU" b="0" dirty="0" smtClean="0">
                <a:latin typeface="+mn-lt"/>
              </a:rPr>
              <a:t>1024x768 colour images stored as:</a:t>
            </a: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 1024x768 array of</a:t>
            </a:r>
          </a:p>
          <a:p>
            <a:pPr marL="781051" lvl="3" indent="-342900">
              <a:buClrTx/>
              <a:buSzTx/>
            </a:pPr>
            <a:r>
              <a:rPr lang="en-AU" b="0" dirty="0" smtClean="0">
                <a:latin typeface="+mn-lt"/>
              </a:rPr>
              <a:t>3 element tuple (red, green, blue) of</a:t>
            </a:r>
          </a:p>
          <a:p>
            <a:pPr marL="927101" lvl="4" indent="-342900">
              <a:buClrTx/>
              <a:buSzTx/>
            </a:pPr>
            <a:r>
              <a:rPr lang="en-AU" b="0" dirty="0" smtClean="0">
                <a:latin typeface="+mn-lt"/>
              </a:rPr>
              <a:t>Numbers between 0 and 255</a:t>
            </a:r>
          </a:p>
          <a:p>
            <a:pPr marL="342900" indent="-342900">
              <a:buClrTx/>
              <a:buSzTx/>
            </a:pPr>
            <a:endParaRPr b="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145" y="2884898"/>
            <a:ext cx="3461645" cy="2372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073" y="3238785"/>
            <a:ext cx="2794000" cy="2095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Example</a:t>
            </a:r>
            <a:endParaRPr dirty="0"/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7526397" cy="4067736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lang="en-US" b="0" dirty="0">
                <a:latin typeface="Courier"/>
                <a:cs typeface="Courier"/>
              </a:rPr>
              <a:t>cat = </a:t>
            </a:r>
            <a:r>
              <a:rPr lang="en-US" b="0" dirty="0" err="1" smtClean="0">
                <a:latin typeface="Courier"/>
                <a:cs typeface="Courier"/>
              </a:rPr>
              <a:t>skimage.io.imread</a:t>
            </a:r>
            <a:r>
              <a:rPr lang="en-US" b="0" dirty="0" smtClean="0">
                <a:latin typeface="Courier"/>
                <a:cs typeface="Courier"/>
              </a:rPr>
              <a:t>(‘</a:t>
            </a:r>
            <a:r>
              <a:rPr lang="en-US" b="0" dirty="0" err="1" smtClean="0">
                <a:latin typeface="Courier"/>
                <a:cs typeface="Courier"/>
              </a:rPr>
              <a:t>chelsea.jpg</a:t>
            </a:r>
            <a:r>
              <a:rPr lang="en-US" b="0" dirty="0" smtClean="0">
                <a:latin typeface="Courier"/>
                <a:cs typeface="Courier"/>
              </a:rPr>
              <a:t>’)</a:t>
            </a:r>
          </a:p>
          <a:p>
            <a:pPr marL="0" indent="0">
              <a:buClrTx/>
              <a:buSzTx/>
              <a:buFontTx/>
              <a:buNone/>
            </a:pPr>
            <a:r>
              <a:rPr lang="en-US" b="0" dirty="0" smtClean="0">
                <a:latin typeface="Courier"/>
                <a:cs typeface="Courier"/>
              </a:rPr>
              <a:t>print </a:t>
            </a:r>
            <a:r>
              <a:rPr lang="en-US" b="0" dirty="0" err="1" smtClean="0">
                <a:latin typeface="Courier"/>
                <a:cs typeface="Courier"/>
              </a:rPr>
              <a:t>cat.shape</a:t>
            </a:r>
            <a:endParaRPr lang="en-US" b="0" dirty="0" smtClean="0">
              <a:latin typeface="Courier"/>
              <a:cs typeface="Courier"/>
            </a:endParaRPr>
          </a:p>
          <a:p>
            <a:pPr marL="0" indent="0">
              <a:buClrTx/>
              <a:buSzTx/>
              <a:buFontTx/>
              <a:buNone/>
            </a:pPr>
            <a:endParaRPr lang="en-US" b="0" dirty="0" smtClean="0">
              <a:latin typeface="Courier"/>
              <a:cs typeface="Courier"/>
            </a:endParaRPr>
          </a:p>
          <a:p>
            <a:pPr marL="0" indent="0">
              <a:buClrTx/>
              <a:buSzTx/>
              <a:buFontTx/>
              <a:buNone/>
            </a:pPr>
            <a:r>
              <a:rPr lang="en-US" dirty="0" smtClean="0">
                <a:latin typeface="Courier"/>
                <a:cs typeface="Courier"/>
              </a:rPr>
              <a:t>(300, 451, 3)</a:t>
            </a:r>
          </a:p>
          <a:p>
            <a:pPr marL="0" indent="0">
              <a:buClrTx/>
              <a:buSzTx/>
              <a:buFontTx/>
              <a:buNone/>
            </a:pPr>
            <a:endParaRPr lang="en-US" b="0" dirty="0">
              <a:latin typeface="Courier"/>
              <a:cs typeface="Courier"/>
            </a:endParaRPr>
          </a:p>
          <a:p>
            <a:pPr marL="0" indent="0">
              <a:buClrTx/>
              <a:buSzTx/>
              <a:buFontTx/>
              <a:buNone/>
            </a:pPr>
            <a:endParaRPr lang="en-US" b="0" dirty="0" smtClean="0">
              <a:latin typeface="Courier"/>
              <a:cs typeface="Courier"/>
            </a:endParaRPr>
          </a:p>
          <a:p>
            <a:pPr marL="0" indent="0">
              <a:buClrTx/>
              <a:buSzTx/>
              <a:buFontTx/>
              <a:buNone/>
            </a:pPr>
            <a:r>
              <a:rPr lang="nl-NL" b="0" dirty="0" err="1">
                <a:latin typeface="Courier"/>
                <a:cs typeface="Courier"/>
              </a:rPr>
              <a:t>for</a:t>
            </a:r>
            <a:r>
              <a:rPr lang="nl-NL" b="0" dirty="0">
                <a:latin typeface="Courier"/>
                <a:cs typeface="Courier"/>
              </a:rPr>
              <a:t> i in range(10,100):</a:t>
            </a:r>
          </a:p>
          <a:p>
            <a:pPr marL="0" indent="0">
              <a:buClrTx/>
              <a:buSzTx/>
              <a:buFontTx/>
              <a:buNone/>
            </a:pPr>
            <a:r>
              <a:rPr lang="nl-NL" b="0" dirty="0">
                <a:latin typeface="Courier"/>
                <a:cs typeface="Courier"/>
              </a:rPr>
              <a:t>    </a:t>
            </a:r>
            <a:r>
              <a:rPr lang="nl-NL" b="0" dirty="0" err="1">
                <a:latin typeface="Courier"/>
                <a:cs typeface="Courier"/>
              </a:rPr>
              <a:t>for</a:t>
            </a:r>
            <a:r>
              <a:rPr lang="nl-NL" b="0" dirty="0">
                <a:latin typeface="Courier"/>
                <a:cs typeface="Courier"/>
              </a:rPr>
              <a:t> j in range(10,50):</a:t>
            </a:r>
          </a:p>
          <a:p>
            <a:pPr marL="0" indent="0">
              <a:buClrTx/>
              <a:buSzTx/>
              <a:buFontTx/>
              <a:buNone/>
            </a:pPr>
            <a:r>
              <a:rPr lang="nl-NL" b="0" dirty="0">
                <a:latin typeface="Courier"/>
                <a:cs typeface="Courier"/>
              </a:rPr>
              <a:t>        </a:t>
            </a:r>
            <a:r>
              <a:rPr lang="nl-NL" b="0" dirty="0" err="1">
                <a:latin typeface="Courier"/>
                <a:cs typeface="Courier"/>
              </a:rPr>
              <a:t>cat</a:t>
            </a:r>
            <a:r>
              <a:rPr lang="nl-NL" b="0" dirty="0" smtClean="0">
                <a:latin typeface="Courier"/>
                <a:cs typeface="Courier"/>
              </a:rPr>
              <a:t>[</a:t>
            </a:r>
            <a:r>
              <a:rPr lang="nl-NL" b="0" dirty="0" err="1" smtClean="0">
                <a:latin typeface="Courier"/>
                <a:cs typeface="Courier"/>
              </a:rPr>
              <a:t>i</a:t>
            </a:r>
            <a:r>
              <a:rPr lang="nl-NL" b="0" dirty="0" err="1">
                <a:latin typeface="Courier"/>
                <a:cs typeface="Courier"/>
              </a:rPr>
              <a:t>,</a:t>
            </a:r>
            <a:r>
              <a:rPr lang="nl-NL" b="0" dirty="0" err="1" smtClean="0">
                <a:latin typeface="Courier"/>
                <a:cs typeface="Courier"/>
              </a:rPr>
              <a:t>j</a:t>
            </a:r>
            <a:r>
              <a:rPr lang="nl-NL" b="0" dirty="0" smtClean="0">
                <a:latin typeface="Courier"/>
                <a:cs typeface="Courier"/>
              </a:rPr>
              <a:t>] </a:t>
            </a:r>
            <a:r>
              <a:rPr lang="nl-NL" b="0" dirty="0">
                <a:latin typeface="Courier"/>
                <a:cs typeface="Courier"/>
              </a:rPr>
              <a:t>= (0,0,255</a:t>
            </a:r>
            <a:r>
              <a:rPr lang="nl-NL" b="0" dirty="0" smtClean="0">
                <a:latin typeface="Courier"/>
                <a:cs typeface="Courier"/>
              </a:rPr>
              <a:t>)</a:t>
            </a:r>
          </a:p>
          <a:p>
            <a:pPr marL="0" indent="0">
              <a:buClrTx/>
              <a:buSzTx/>
              <a:buFontTx/>
              <a:buNone/>
            </a:pPr>
            <a:r>
              <a:rPr lang="nl-NL" b="0" dirty="0" err="1">
                <a:latin typeface="Courier"/>
                <a:cs typeface="Courier"/>
              </a:rPr>
              <a:t>matplotlib.pyplot.imshow</a:t>
            </a:r>
            <a:r>
              <a:rPr lang="nl-NL" b="0" dirty="0">
                <a:latin typeface="Courier"/>
                <a:cs typeface="Courier"/>
              </a:rPr>
              <a:t>(</a:t>
            </a:r>
            <a:r>
              <a:rPr lang="nl-NL" b="0" dirty="0" err="1">
                <a:latin typeface="Courier"/>
                <a:cs typeface="Courier"/>
              </a:rPr>
              <a:t>cat</a:t>
            </a:r>
            <a:r>
              <a:rPr lang="nl-NL" b="0" dirty="0">
                <a:latin typeface="Courier"/>
                <a:cs typeface="Courier"/>
              </a:rPr>
              <a:t>)</a:t>
            </a:r>
            <a:endParaRPr b="0" dirty="0"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370" y="2466906"/>
            <a:ext cx="4071420" cy="279089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Pre-processing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04443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How to turn colour pixels into single numbers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81579"/>
              </p:ext>
            </p:extLst>
          </p:nvPr>
        </p:nvGraphicFramePr>
        <p:xfrm>
          <a:off x="468153" y="1092913"/>
          <a:ext cx="8624170" cy="3944994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4312085"/>
                <a:gridCol w="4312085"/>
              </a:tblGrid>
              <a:tr h="83278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 c</a:t>
                      </a:r>
                      <a:r>
                        <a:rPr lang="en-US" baseline="0" dirty="0" smtClean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it does</a:t>
                      </a:r>
                      <a:endParaRPr lang="en-US" dirty="0"/>
                    </a:p>
                  </a:txBody>
                  <a:tcPr/>
                </a:tc>
              </a:tr>
              <a:tr h="1136434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skimage.color.rgb2grey()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0.2125*red + 0.7154*green + 0.0721*blue</a:t>
                      </a:r>
                      <a:endParaRPr lang="en-US" dirty="0"/>
                    </a:p>
                  </a:txBody>
                  <a:tcPr/>
                </a:tc>
              </a:tr>
              <a:tr h="83278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image[:,:,2]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Extract blue component only</a:t>
                      </a:r>
                      <a:endParaRPr lang="en-US" dirty="0"/>
                    </a:p>
                  </a:txBody>
                  <a:tcPr/>
                </a:tc>
              </a:tr>
              <a:tr h="83278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Write your</a:t>
                      </a:r>
                      <a:r>
                        <a:rPr lang="en-US" baseline="0" dirty="0" smtClean="0"/>
                        <a:t> 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Closeness to a particular </a:t>
                      </a:r>
                      <a:r>
                        <a:rPr lang="en-US" dirty="0" err="1" smtClean="0"/>
                        <a:t>colour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unusualness compared to surroundings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748</Words>
  <Application>Microsoft Macintosh PowerPoint</Application>
  <PresentationFormat>Custom</PresentationFormat>
  <Paragraphs>143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White</vt:lpstr>
      <vt:lpstr>DATA SCIENCE 10 WEEK PART TIME COURSE  Computer Vision</vt:lpstr>
      <vt:lpstr>AGENDA</vt:lpstr>
      <vt:lpstr>Typical Computer Vision Applications</vt:lpstr>
      <vt:lpstr>Some projects </vt:lpstr>
      <vt:lpstr>Acquisition</vt:lpstr>
      <vt:lpstr>skimage.io.imread(filename)</vt:lpstr>
      <vt:lpstr>Example</vt:lpstr>
      <vt:lpstr>Pre-processing</vt:lpstr>
      <vt:lpstr>How to turn colour pixels into single numbers</vt:lpstr>
      <vt:lpstr>Displaying single-value pixel images</vt:lpstr>
      <vt:lpstr>Displaying single-value pixel images</vt:lpstr>
      <vt:lpstr>Blurring and thresholding</vt:lpstr>
      <vt:lpstr>Reducing noise and blurring</vt:lpstr>
      <vt:lpstr>Simple thresholds</vt:lpstr>
      <vt:lpstr>Adaptive thresholds</vt:lpstr>
      <vt:lpstr>Testing out a mask</vt:lpstr>
      <vt:lpstr>Getting rid of small connections and small objects</vt:lpstr>
      <vt:lpstr>Segmentation</vt:lpstr>
      <vt:lpstr>Labeling and counting</vt:lpstr>
      <vt:lpstr>Feature detection: edges, corners and blobs</vt:lpstr>
      <vt:lpstr>When we care about feature detection</vt:lpstr>
      <vt:lpstr>How to detect edges?</vt:lpstr>
      <vt:lpstr>Which do you have?</vt:lpstr>
      <vt:lpstr>Common edge detection algorithms</vt:lpstr>
      <vt:lpstr>In-fill</vt:lpstr>
      <vt:lpstr>Motion detection</vt:lpstr>
      <vt:lpstr>Has my cat moved?</vt:lpstr>
      <vt:lpstr>Comparing images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 WEEK PART TIME COURSE  Recommendation Engines</dc:title>
  <cp:lastModifiedBy>Greg Baker</cp:lastModifiedBy>
  <cp:revision>44</cp:revision>
  <dcterms:modified xsi:type="dcterms:W3CDTF">2016-12-12T01:18:33Z</dcterms:modified>
</cp:coreProperties>
</file>